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0" r:id="rId2"/>
    <p:sldId id="315" r:id="rId3"/>
    <p:sldId id="312" r:id="rId4"/>
    <p:sldId id="292" r:id="rId5"/>
    <p:sldId id="293" r:id="rId6"/>
    <p:sldId id="294" r:id="rId7"/>
    <p:sldId id="310" r:id="rId8"/>
    <p:sldId id="295" r:id="rId9"/>
    <p:sldId id="298" r:id="rId10"/>
    <p:sldId id="299" r:id="rId11"/>
    <p:sldId id="301" r:id="rId12"/>
    <p:sldId id="302" r:id="rId13"/>
    <p:sldId id="303" r:id="rId14"/>
    <p:sldId id="308" r:id="rId15"/>
    <p:sldId id="309" r:id="rId16"/>
    <p:sldId id="314" r:id="rId17"/>
    <p:sldId id="316" r:id="rId18"/>
    <p:sldId id="317" r:id="rId19"/>
    <p:sldId id="313" r:id="rId20"/>
    <p:sldId id="306" r:id="rId21"/>
    <p:sldId id="307" r:id="rId22"/>
    <p:sldId id="305" r:id="rId23"/>
    <p:sldId id="300" r:id="rId24"/>
    <p:sldId id="297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Awsumb" initials="HA" lastIdx="10" clrIdx="0">
    <p:extLst>
      <p:ext uri="{19B8F6BF-5375-455C-9EA6-DF929625EA0E}">
        <p15:presenceInfo xmlns:p15="http://schemas.microsoft.com/office/powerpoint/2012/main" userId="S::hawsumb@psi.org::e15472d0-8d74-4eeb-948e-d6eddcb969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9"/>
    <p:restoredTop sz="94590"/>
  </p:normalViewPr>
  <p:slideViewPr>
    <p:cSldViewPr snapToGrid="0" snapToObjects="1">
      <p:cViewPr varScale="1">
        <p:scale>
          <a:sx n="95" d="100"/>
          <a:sy n="95" d="100"/>
        </p:scale>
        <p:origin x="18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little/Documents/OneDriveBusiness/SRHT/PSI%20Research/CIFF%20HIVST/Mystery%20Shopper/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/Users/klittle/Documents/OneDriveBusiness/SRHT/PSI%20Research/CIFF%20HIVST/Mystery%20Shopper/Figur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little/Documents/OneDriveBusiness/SRHT/PSI%20Research/CIFF%20HIVST/Mystery%20Shopper/Figur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/Users/klittle/Documents/OneDriveBusiness/SRHT/PSI%20Research/CIFF%20HIVST/Mystery%20Shopper/Figur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little/Documents/OneDriveBusiness/SRHT/PSI%20Research/CIFF%20HIVST/Mystery%20Shopper/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little/Documents/OneDriveBusiness/SRHT/PSI%20Research/CIFF%20HIVST/Mystery%20Shopper/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klittle/Documents/OneDriveBusiness/SRHT/PSI%20Research/CIFF%20HIVST/Mystery%20Shopper/Figur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/klittle/Documents/OneDriveBusiness/SRHT/PSI%20Research/CIFF%20HIVST/Mystery%20Shopper/Figur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/klittle/Documents/OneDriveBusiness/SRHT/PSI%20Research/CIFF%20HIVST/Mystery%20Shopper/Figur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/Users/klittle/Documents/OneDriveBusiness/SRHT/PSI%20Research/CIFF%20HIVST/Mystery%20Shopper/Figur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/klittle/Documents/OneDriveBusiness/SRHT/PSI%20Research/CIFF%20HIVST/Mystery%20Shopper/Figur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Users/klittle/Documents/OneDriveBusiness/SRHT/PSI%20Research/CIFF%20HIVST/Mystery%20Shopper/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Mystery Client</a:t>
            </a:r>
            <a:r>
              <a:rPr lang="en-US" sz="1800" baseline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Visits by County &amp; Facility Type, Sept 2018</a:t>
            </a:r>
            <a:endParaRPr lang="en-US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768464484736901E-2"/>
          <c:y val="0.18392351997666959"/>
          <c:w val="0.9122670261206911"/>
          <c:h val="0.679407626130067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25-A542-BA82-850D2FD921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25-A542-BA82-850D2FD921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25-A542-BA82-850D2FD92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Nairobi</c:v>
                </c:pt>
                <c:pt idx="1">
                  <c:v>Mombasa</c:v>
                </c:pt>
                <c:pt idx="2">
                  <c:v>Total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17</c:v>
                </c:pt>
                <c:pt idx="1">
                  <c:v>24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5-A542-BA82-850D2FD921A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Nairobi</c:v>
                </c:pt>
                <c:pt idx="1">
                  <c:v>Mombasa</c:v>
                </c:pt>
                <c:pt idx="2">
                  <c:v>Total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25-A542-BA82-850D2FD92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688920991"/>
        <c:axId val="1688922671"/>
      </c:barChart>
      <c:catAx>
        <c:axId val="168892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88922671"/>
        <c:crosses val="autoZero"/>
        <c:auto val="1"/>
        <c:lblAlgn val="ctr"/>
        <c:lblOffset val="100"/>
        <c:noMultiLvlLbl val="0"/>
      </c:catAx>
      <c:valAx>
        <c:axId val="168892267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8892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65805928449803"/>
          <c:y val="0.21354111986001745"/>
          <c:w val="0.45768476298225158"/>
          <c:h val="9.320465150189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r>
              <a:rPr lang="en-US"/>
              <a:t>Did the Provider Assist</a:t>
            </a:r>
            <a:r>
              <a:rPr lang="en-US" baseline="0"/>
              <a:t> you in Performing the Self-Test?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96356798683747"/>
          <c:y val="0.18392351997666959"/>
          <c:w val="0.86477810824737611"/>
          <c:h val="0.708715368912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Sheet1!$B$131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F12-7B42-814B-7915BE6875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Sheet1!$A$132:$A$135</c:f>
              <c:strCache>
                <c:ptCount val="4"/>
                <c:pt idx="0">
                  <c:v>No</c:v>
                </c:pt>
                <c:pt idx="1">
                  <c:v>Yes, Directly</c:v>
                </c:pt>
                <c:pt idx="2">
                  <c:v>Yes, Indirectly (Client-Initiated)</c:v>
                </c:pt>
                <c:pt idx="3">
                  <c:v>Yes, Indirectly (Provider-Initiated)</c:v>
                </c:pt>
              </c:strCache>
            </c:strRef>
          </c:cat>
          <c:val>
            <c:numRef>
              <c:f>Sheet1!$B$132:$B$135</c:f>
              <c:numCache>
                <c:formatCode>General</c:formatCode>
                <c:ptCount val="4"/>
                <c:pt idx="0">
                  <c:v>0.2162</c:v>
                </c:pt>
                <c:pt idx="1">
                  <c:v>0</c:v>
                </c:pt>
                <c:pt idx="2">
                  <c:v>0.43240000000000001</c:v>
                </c:pt>
                <c:pt idx="3">
                  <c:v>0.35139999999999999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2-7B42-814B-7915BE687542}"/>
            </c:ext>
          </c:extLst>
        </c:ser>
        <c:ser>
          <c:idx val="1"/>
          <c:order val="1"/>
          <c:tx>
            <c:strRef>
              <c:f>Sheet1!$C$131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F12-7B42-814B-7915BE6875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Sheet1!$A$132:$A$135</c:f>
              <c:strCache>
                <c:ptCount val="4"/>
                <c:pt idx="0">
                  <c:v>No</c:v>
                </c:pt>
                <c:pt idx="1">
                  <c:v>Yes, Directly</c:v>
                </c:pt>
                <c:pt idx="2">
                  <c:v>Yes, Indirectly (Client-Initiated)</c:v>
                </c:pt>
                <c:pt idx="3">
                  <c:v>Yes, Indirectly (Provider-Initiated)</c:v>
                </c:pt>
              </c:strCache>
            </c:strRef>
          </c:cat>
          <c:val>
            <c:numRef>
              <c:f>Sheet1!$C$132:$C$135</c:f>
              <c:numCache>
                <c:formatCode>General</c:formatCode>
                <c:ptCount val="4"/>
                <c:pt idx="0">
                  <c:v>0</c:v>
                </c:pt>
                <c:pt idx="1">
                  <c:v>9.0899999999999995E-2</c:v>
                </c:pt>
                <c:pt idx="2">
                  <c:v>0.54549999999999998</c:v>
                </c:pt>
                <c:pt idx="3">
                  <c:v>0.36359999999999998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12-7B42-814B-7915BE687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3419359"/>
        <c:axId val="1648428495"/>
      </c:barChart>
      <c:catAx>
        <c:axId val="171341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48428495"/>
        <c:crosses val="autoZero"/>
        <c:auto val="1"/>
        <c:lblAlgn val="ctr"/>
        <c:lblOffset val="100"/>
        <c:noMultiLvlLbl val="0"/>
      </c:catAx>
      <c:valAx>
        <c:axId val="16484284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341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51433394086857"/>
          <c:y val="0.2181933508311461"/>
          <c:w val="0.33423723297503999"/>
          <c:h val="9.320465150189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% of Facilities</a:t>
            </a:r>
            <a:r>
              <a:rPr lang="en-US" sz="1800" b="1" baseline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with HIVST Signage by County and Outlet Type</a:t>
            </a:r>
            <a:endParaRPr lang="en-US" sz="18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8E-B048-ACE7-5B6658A069A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8E-B048-ACE7-5B6658A069A3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8E-B048-ACE7-5B6658A069A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8E-B048-ACE7-5B6658A069A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8E-B048-ACE7-5B6658A069A3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8E-B048-ACE7-5B6658A069A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Sheet1!$A$45:$B$50</c:f>
              <c:multiLvlStrCache>
                <c:ptCount val="6"/>
                <c:lvl>
                  <c:pt idx="0">
                    <c:v>Pharmacy</c:v>
                  </c:pt>
                  <c:pt idx="1">
                    <c:v>Health Facility</c:v>
                  </c:pt>
                  <c:pt idx="2">
                    <c:v>Pharmacy</c:v>
                  </c:pt>
                  <c:pt idx="3">
                    <c:v>Health Facility</c:v>
                  </c:pt>
                  <c:pt idx="4">
                    <c:v>Pharmacy</c:v>
                  </c:pt>
                  <c:pt idx="5">
                    <c:v>Health Facility</c:v>
                  </c:pt>
                </c:lvl>
                <c:lvl>
                  <c:pt idx="0">
                    <c:v>Nairobi*</c:v>
                  </c:pt>
                  <c:pt idx="2">
                    <c:v>Mombasa</c:v>
                  </c:pt>
                  <c:pt idx="4">
                    <c:v>Total</c:v>
                  </c:pt>
                </c:lvl>
              </c:multiLvlStrCache>
            </c:multiLvlStrRef>
          </c:cat>
          <c:val>
            <c:numRef>
              <c:f>Sheet1!$C$45:$C$50</c:f>
              <c:numCache>
                <c:formatCode>General</c:formatCode>
                <c:ptCount val="6"/>
                <c:pt idx="0">
                  <c:v>0.4118</c:v>
                </c:pt>
                <c:pt idx="1">
                  <c:v>0.8</c:v>
                </c:pt>
                <c:pt idx="2">
                  <c:v>0.66669999999999996</c:v>
                </c:pt>
                <c:pt idx="3">
                  <c:v>0.75</c:v>
                </c:pt>
                <c:pt idx="4">
                  <c:v>0.56100000000000005</c:v>
                </c:pt>
                <c:pt idx="5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8E-B048-ACE7-5B6658A06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4698175"/>
        <c:axId val="1682881967"/>
      </c:barChart>
      <c:catAx>
        <c:axId val="171469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82881967"/>
        <c:crosses val="autoZero"/>
        <c:auto val="1"/>
        <c:lblAlgn val="ctr"/>
        <c:lblOffset val="100"/>
        <c:noMultiLvlLbl val="0"/>
      </c:catAx>
      <c:valAx>
        <c:axId val="16828819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469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r>
              <a:rPr lang="en-US"/>
              <a:t>Did the provider</a:t>
            </a:r>
            <a:r>
              <a:rPr lang="en-US" baseline="0"/>
              <a:t> offer to test you with something other than a self-test?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96356798683747"/>
          <c:y val="0.18392351997666959"/>
          <c:w val="0.86477810824737611"/>
          <c:h val="0.708715368912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Sheet1!$A$237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1D-A94C-A179-CF7D77D6DA4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Sheet1!$B$236:$C$236</c:f>
              <c:strCache>
                <c:ptCount val="2"/>
                <c:pt idx="0">
                  <c:v>Pharmacy**</c:v>
                </c:pt>
                <c:pt idx="1">
                  <c:v>Health Facility</c:v>
                </c:pt>
              </c:strCache>
            </c:strRef>
          </c:cat>
          <c:val>
            <c:numRef>
              <c:f>Sheet1!$B$237:$C$237</c:f>
              <c:numCache>
                <c:formatCode>General</c:formatCode>
                <c:ptCount val="2"/>
                <c:pt idx="0">
                  <c:v>0.16220000000000001</c:v>
                </c:pt>
                <c:pt idx="1">
                  <c:v>0.54549999999999998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1D-A94C-A179-CF7D77D6D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3419359"/>
        <c:axId val="1648428495"/>
      </c:barChart>
      <c:catAx>
        <c:axId val="171341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48428495"/>
        <c:crosses val="autoZero"/>
        <c:auto val="1"/>
        <c:lblAlgn val="ctr"/>
        <c:lblOffset val="100"/>
        <c:noMultiLvlLbl val="0"/>
      </c:catAx>
      <c:valAx>
        <c:axId val="16484284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3419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Where were the self-tests kept in the outlet?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12090988626421"/>
          <c:y val="0.14161467889908258"/>
          <c:w val="0.67412740561885953"/>
          <c:h val="0.77255681571913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Sheet1!$B$80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Sheet1!$A$81:$A$87</c:f>
              <c:strCache>
                <c:ptCount val="7"/>
                <c:pt idx="0">
                  <c:v>Store room/backroom</c:v>
                </c:pt>
                <c:pt idx="1">
                  <c:v>Under the counter*</c:v>
                </c:pt>
                <c:pt idx="2">
                  <c:v>On the shelf</c:v>
                </c:pt>
                <c:pt idx="3">
                  <c:v>None in facility</c:v>
                </c:pt>
                <c:pt idx="4">
                  <c:v>On top of the counter</c:v>
                </c:pt>
                <c:pt idx="5">
                  <c:v>In the lab</c:v>
                </c:pt>
                <c:pt idx="6">
                  <c:v>Other</c:v>
                </c:pt>
              </c:strCache>
            </c:strRef>
          </c:cat>
          <c:val>
            <c:numRef>
              <c:f>Sheet1!$B$81:$B$87</c:f>
              <c:numCache>
                <c:formatCode>General</c:formatCode>
                <c:ptCount val="7"/>
                <c:pt idx="0">
                  <c:v>0.41460000000000002</c:v>
                </c:pt>
                <c:pt idx="1">
                  <c:v>0.24390000000000001</c:v>
                </c:pt>
                <c:pt idx="2">
                  <c:v>0.24390000000000001</c:v>
                </c:pt>
                <c:pt idx="3">
                  <c:v>9.7600000000000006E-2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C-464C-BC5F-B6C4C03DBEFD}"/>
            </c:ext>
          </c:extLst>
        </c:ser>
        <c:ser>
          <c:idx val="1"/>
          <c:order val="1"/>
          <c:tx>
            <c:strRef>
              <c:f>Sheet1!$C$80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Sheet1!$A$81:$A$87</c:f>
              <c:strCache>
                <c:ptCount val="7"/>
                <c:pt idx="0">
                  <c:v>Store room/backroom</c:v>
                </c:pt>
                <c:pt idx="1">
                  <c:v>Under the counter*</c:v>
                </c:pt>
                <c:pt idx="2">
                  <c:v>On the shelf</c:v>
                </c:pt>
                <c:pt idx="3">
                  <c:v>None in facility</c:v>
                </c:pt>
                <c:pt idx="4">
                  <c:v>On top of the counter</c:v>
                </c:pt>
                <c:pt idx="5">
                  <c:v>In the lab</c:v>
                </c:pt>
                <c:pt idx="6">
                  <c:v>Other</c:v>
                </c:pt>
              </c:strCache>
            </c:strRef>
          </c:cat>
          <c:val>
            <c:numRef>
              <c:f>Sheet1!$C$81:$C$87</c:f>
              <c:numCache>
                <c:formatCode>General</c:formatCode>
                <c:ptCount val="7"/>
                <c:pt idx="0">
                  <c:v>0.57140000000000002</c:v>
                </c:pt>
                <c:pt idx="1">
                  <c:v>0</c:v>
                </c:pt>
                <c:pt idx="2">
                  <c:v>7.1400000000000005E-2</c:v>
                </c:pt>
                <c:pt idx="3">
                  <c:v>0.21429999999999999</c:v>
                </c:pt>
                <c:pt idx="4">
                  <c:v>0</c:v>
                </c:pt>
                <c:pt idx="5">
                  <c:v>7.1400000000000005E-2</c:v>
                </c:pt>
                <c:pt idx="6">
                  <c:v>7.1400000000000005E-2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C-464C-BC5F-B6C4C03D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7897887"/>
        <c:axId val="1711444063"/>
      </c:barChart>
      <c:catAx>
        <c:axId val="1687897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1444063"/>
        <c:crosses val="autoZero"/>
        <c:auto val="1"/>
        <c:lblAlgn val="ctr"/>
        <c:lblOffset val="100"/>
        <c:noMultiLvlLbl val="0"/>
      </c:catAx>
      <c:valAx>
        <c:axId val="1711444063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8789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829518810148731"/>
          <c:y val="0.26923961569024046"/>
          <c:w val="0.38785406824146984"/>
          <c:h val="0.16992404947381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Which HIV Self-Test</a:t>
            </a:r>
            <a:r>
              <a:rPr lang="en-US" baseline="0">
                <a:latin typeface="Futura Medium" panose="020B0602020204020303" pitchFamily="34" charset="-79"/>
                <a:cs typeface="Futura Medium" panose="020B0602020204020303" pitchFamily="34" charset="-79"/>
              </a:rPr>
              <a:t> Were You Given/Tested With?</a:t>
            </a:r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96356798683747"/>
          <c:y val="0.18392351997666959"/>
          <c:w val="0.86477810824737611"/>
          <c:h val="0.708715368912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Sheet1!$N$126</c:f>
              <c:strCache>
                <c:ptCount val="1"/>
                <c:pt idx="0">
                  <c:v>Health Facility (N=11)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Sheet1!$M$127:$M$129</c:f>
              <c:strCache>
                <c:ptCount val="3"/>
                <c:pt idx="0">
                  <c:v>OraQuick </c:v>
                </c:pt>
                <c:pt idx="1">
                  <c:v>INSTI</c:v>
                </c:pt>
                <c:pt idx="2">
                  <c:v>Other</c:v>
                </c:pt>
              </c:strCache>
            </c:strRef>
          </c:cat>
          <c:val>
            <c:numRef>
              <c:f>Sheet1!$N$127:$N$129</c:f>
              <c:numCache>
                <c:formatCode>General</c:formatCode>
                <c:ptCount val="3"/>
                <c:pt idx="0">
                  <c:v>0.63636363636363635</c:v>
                </c:pt>
                <c:pt idx="1">
                  <c:v>0.36363636363636365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A-6B4B-85AA-0B15655A0DEE}"/>
            </c:ext>
          </c:extLst>
        </c:ser>
        <c:ser>
          <c:idx val="1"/>
          <c:order val="1"/>
          <c:tx>
            <c:strRef>
              <c:f>Sheet1!$O$126</c:f>
              <c:strCache>
                <c:ptCount val="1"/>
                <c:pt idx="0">
                  <c:v>Pharmacy (N=37)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Sheet1!$M$127:$M$129</c:f>
              <c:strCache>
                <c:ptCount val="3"/>
                <c:pt idx="0">
                  <c:v>OraQuick </c:v>
                </c:pt>
                <c:pt idx="1">
                  <c:v>INSTI</c:v>
                </c:pt>
                <c:pt idx="2">
                  <c:v>Other</c:v>
                </c:pt>
              </c:strCache>
            </c:strRef>
          </c:cat>
          <c:val>
            <c:numRef>
              <c:f>Sheet1!$O$127:$O$129</c:f>
              <c:numCache>
                <c:formatCode>General</c:formatCode>
                <c:ptCount val="3"/>
                <c:pt idx="0">
                  <c:v>0.6216216216216216</c:v>
                </c:pt>
                <c:pt idx="1">
                  <c:v>0.29729729729729731</c:v>
                </c:pt>
                <c:pt idx="2">
                  <c:v>8.1081081081081086E-2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A-6B4B-85AA-0B15655A0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3419359"/>
        <c:axId val="1648428495"/>
      </c:barChart>
      <c:catAx>
        <c:axId val="171341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48428495"/>
        <c:crosses val="autoZero"/>
        <c:auto val="1"/>
        <c:lblAlgn val="ctr"/>
        <c:lblOffset val="100"/>
        <c:noMultiLvlLbl val="0"/>
      </c:catAx>
      <c:valAx>
        <c:axId val="16484284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341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685589017281936"/>
          <c:y val="0.14997102362204726"/>
          <c:w val="0.33423723297503999"/>
          <c:h val="0.20920472440944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r>
              <a:rPr lang="en-US"/>
              <a:t>Did the Provider Explain the Testing Process to You?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96356798683747"/>
          <c:y val="0.18392351997666959"/>
          <c:w val="0.86477810824737611"/>
          <c:h val="0.708715368912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Sheet1!$B$151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Sheet1!$A$152:$A$154</c:f>
              <c:strCache>
                <c:ptCount val="3"/>
                <c:pt idx="0">
                  <c:v>No</c:v>
                </c:pt>
                <c:pt idx="1">
                  <c:v>Yes, Client-Initiated</c:v>
                </c:pt>
                <c:pt idx="2">
                  <c:v>Yes, Provider-Initiated</c:v>
                </c:pt>
              </c:strCache>
            </c:strRef>
          </c:cat>
          <c:val>
            <c:numRef>
              <c:f>Sheet1!$B$152:$B$154</c:f>
              <c:numCache>
                <c:formatCode>General</c:formatCode>
                <c:ptCount val="3"/>
                <c:pt idx="0">
                  <c:v>0.16669999999999999</c:v>
                </c:pt>
                <c:pt idx="1">
                  <c:v>0.44440000000000002</c:v>
                </c:pt>
                <c:pt idx="2">
                  <c:v>0.38890000000000002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2-214C-86CA-977DD95D00E8}"/>
            </c:ext>
          </c:extLst>
        </c:ser>
        <c:ser>
          <c:idx val="1"/>
          <c:order val="1"/>
          <c:tx>
            <c:strRef>
              <c:f>Sheet1!$C$151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482-214C-86CA-977DD95D00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Sheet1!$A$152:$A$154</c:f>
              <c:strCache>
                <c:ptCount val="3"/>
                <c:pt idx="0">
                  <c:v>No</c:v>
                </c:pt>
                <c:pt idx="1">
                  <c:v>Yes, Client-Initiated</c:v>
                </c:pt>
                <c:pt idx="2">
                  <c:v>Yes, Provider-Initiated</c:v>
                </c:pt>
              </c:strCache>
            </c:strRef>
          </c:cat>
          <c:val>
            <c:numRef>
              <c:f>Sheet1!$C$152:$C$154</c:f>
              <c:numCache>
                <c:formatCode>General</c:formatCode>
                <c:ptCount val="3"/>
                <c:pt idx="0">
                  <c:v>0</c:v>
                </c:pt>
                <c:pt idx="1">
                  <c:v>0.63639999999999997</c:v>
                </c:pt>
                <c:pt idx="2">
                  <c:v>0.36359999999999998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82-214C-86CA-977DD95D0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3419359"/>
        <c:axId val="1648428495"/>
      </c:barChart>
      <c:catAx>
        <c:axId val="171341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48428495"/>
        <c:crosses val="autoZero"/>
        <c:auto val="1"/>
        <c:lblAlgn val="ctr"/>
        <c:lblOffset val="100"/>
        <c:noMultiLvlLbl val="0"/>
      </c:catAx>
      <c:valAx>
        <c:axId val="16484284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341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16052600933415"/>
          <c:y val="0.2558032933510086"/>
          <c:w val="0.33423723297503999"/>
          <c:h val="9.320465150189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Were you provided an explanation of: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858440518636701"/>
          <c:y val="7.9114583333333335E-2"/>
          <c:w val="0.57036582204839614"/>
          <c:h val="0.835056799540682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Sheet1!$B$183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Sheet1!$A$184:$A$192</c:f>
              <c:strCache>
                <c:ptCount val="9"/>
                <c:pt idx="0">
                  <c:v>Counseling before doing the test</c:v>
                </c:pt>
                <c:pt idx="1">
                  <c:v>Step-by-step guidance on conducting the test</c:v>
                </c:pt>
                <c:pt idx="2">
                  <c:v>How to interpret the results</c:v>
                </c:pt>
                <c:pt idx="3">
                  <c:v>What to do with an invalid result?</c:v>
                </c:pt>
                <c:pt idx="4">
                  <c:v>Seeking confirmatory testing for a positive result</c:v>
                </c:pt>
                <c:pt idx="5">
                  <c:v>Things to do to maintain status if negative result</c:v>
                </c:pt>
                <c:pt idx="6">
                  <c:v>Where to seek support for a positive result</c:v>
                </c:pt>
                <c:pt idx="7">
                  <c:v>Additional sources of information</c:v>
                </c:pt>
                <c:pt idx="8">
                  <c:v>Other</c:v>
                </c:pt>
              </c:strCache>
            </c:strRef>
          </c:cat>
          <c:val>
            <c:numRef>
              <c:f>Sheet1!$B$184:$B$192</c:f>
              <c:numCache>
                <c:formatCode>General</c:formatCode>
                <c:ptCount val="9"/>
                <c:pt idx="0">
                  <c:v>0.33329999999999999</c:v>
                </c:pt>
                <c:pt idx="1">
                  <c:v>0.76190000000000002</c:v>
                </c:pt>
                <c:pt idx="2">
                  <c:v>0.76190000000000002</c:v>
                </c:pt>
                <c:pt idx="3">
                  <c:v>0.42859999999999998</c:v>
                </c:pt>
                <c:pt idx="4">
                  <c:v>0.52380000000000004</c:v>
                </c:pt>
                <c:pt idx="5">
                  <c:v>0.33329999999999999</c:v>
                </c:pt>
                <c:pt idx="6">
                  <c:v>0.42859999999999998</c:v>
                </c:pt>
                <c:pt idx="7">
                  <c:v>4.7600000000000003E-2</c:v>
                </c:pt>
                <c:pt idx="8">
                  <c:v>9.5200000000000007E-2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4-F549-A612-152107460DDF}"/>
            </c:ext>
          </c:extLst>
        </c:ser>
        <c:ser>
          <c:idx val="1"/>
          <c:order val="1"/>
          <c:tx>
            <c:strRef>
              <c:f>Sheet1!$C$183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Sheet1!$A$184:$A$192</c:f>
              <c:strCache>
                <c:ptCount val="9"/>
                <c:pt idx="0">
                  <c:v>Counseling before doing the test</c:v>
                </c:pt>
                <c:pt idx="1">
                  <c:v>Step-by-step guidance on conducting the test</c:v>
                </c:pt>
                <c:pt idx="2">
                  <c:v>How to interpret the results</c:v>
                </c:pt>
                <c:pt idx="3">
                  <c:v>What to do with an invalid result?</c:v>
                </c:pt>
                <c:pt idx="4">
                  <c:v>Seeking confirmatory testing for a positive result</c:v>
                </c:pt>
                <c:pt idx="5">
                  <c:v>Things to do to maintain status if negative result</c:v>
                </c:pt>
                <c:pt idx="6">
                  <c:v>Where to seek support for a positive result</c:v>
                </c:pt>
                <c:pt idx="7">
                  <c:v>Additional sources of information</c:v>
                </c:pt>
                <c:pt idx="8">
                  <c:v>Other</c:v>
                </c:pt>
              </c:strCache>
            </c:strRef>
          </c:cat>
          <c:val>
            <c:numRef>
              <c:f>Sheet1!$C$184:$C$192</c:f>
              <c:numCache>
                <c:formatCode>General</c:formatCode>
                <c:ptCount val="9"/>
                <c:pt idx="0">
                  <c:v>0.45</c:v>
                </c:pt>
                <c:pt idx="1">
                  <c:v>0.95</c:v>
                </c:pt>
                <c:pt idx="2">
                  <c:v>0.9</c:v>
                </c:pt>
                <c:pt idx="3">
                  <c:v>0.5</c:v>
                </c:pt>
                <c:pt idx="4">
                  <c:v>0.65</c:v>
                </c:pt>
                <c:pt idx="5">
                  <c:v>0.35</c:v>
                </c:pt>
                <c:pt idx="6">
                  <c:v>0.6</c:v>
                </c:pt>
                <c:pt idx="7">
                  <c:v>0.1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4-F549-A612-152107460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7897887"/>
        <c:axId val="1711444063"/>
      </c:barChart>
      <c:catAx>
        <c:axId val="1687897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1444063"/>
        <c:crosses val="autoZero"/>
        <c:auto val="1"/>
        <c:lblAlgn val="ctr"/>
        <c:lblOffset val="100"/>
        <c:noMultiLvlLbl val="0"/>
      </c:catAx>
      <c:valAx>
        <c:axId val="1711444063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8789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05023387824555"/>
          <c:y val="0.18295305921890734"/>
          <c:w val="0.38785406824146984"/>
          <c:h val="7.3879650364805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r>
              <a:rPr lang="en-US"/>
              <a:t>How much did you pay for the HIVST?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96356798683747"/>
          <c:y val="0.18392351997666959"/>
          <c:w val="0.86477810824737611"/>
          <c:h val="0.708715368912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Sheet1!$B$206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25473899095946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C2-8848-BFE2-5DB42EFA7BEA}"/>
                </c:ext>
              </c:extLst>
            </c:dLbl>
            <c:dLbl>
              <c:idx val="2"/>
              <c:layout>
                <c:manualLayout>
                  <c:x val="2.7777777777777779E-3"/>
                  <c:y val="-9.3613298337716269E-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2-8848-BFE2-5DB42EFA7B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Sheet1!$A$207:$A$209</c:f>
              <c:strCache>
                <c:ptCount val="3"/>
                <c:pt idx="0">
                  <c:v>Less than 500Ksh</c:v>
                </c:pt>
                <c:pt idx="1">
                  <c:v>500Ksh</c:v>
                </c:pt>
                <c:pt idx="2">
                  <c:v>More than 500Ksh</c:v>
                </c:pt>
              </c:strCache>
            </c:strRef>
          </c:cat>
          <c:val>
            <c:numRef>
              <c:f>Sheet1!$B$207:$B$209</c:f>
              <c:numCache>
                <c:formatCode>General</c:formatCode>
                <c:ptCount val="3"/>
                <c:pt idx="0">
                  <c:v>5.4100000000000002E-2</c:v>
                </c:pt>
                <c:pt idx="1">
                  <c:v>0.78380000000000005</c:v>
                </c:pt>
                <c:pt idx="2">
                  <c:v>0.16220000000000001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2-8848-BFE2-5DB42EFA7BEA}"/>
            </c:ext>
          </c:extLst>
        </c:ser>
        <c:ser>
          <c:idx val="1"/>
          <c:order val="1"/>
          <c:tx>
            <c:strRef>
              <c:f>Sheet1!$C$206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0.147195975503061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C2-8848-BFE2-5DB42EFA7BEA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C2-8848-BFE2-5DB42EFA7B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Sheet1!$A$207:$A$209</c:f>
              <c:strCache>
                <c:ptCount val="3"/>
                <c:pt idx="0">
                  <c:v>Less than 500Ksh</c:v>
                </c:pt>
                <c:pt idx="1">
                  <c:v>500Ksh</c:v>
                </c:pt>
                <c:pt idx="2">
                  <c:v>More than 500Ksh</c:v>
                </c:pt>
              </c:strCache>
            </c:strRef>
          </c:cat>
          <c:val>
            <c:numRef>
              <c:f>Sheet1!$C$207:$C$209</c:f>
              <c:numCache>
                <c:formatCode>General</c:formatCode>
                <c:ptCount val="3"/>
                <c:pt idx="0">
                  <c:v>0.18179999999999999</c:v>
                </c:pt>
                <c:pt idx="1">
                  <c:v>0.81820000000000004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C2-8848-BFE2-5DB42EFA7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3419359"/>
        <c:axId val="1648428495"/>
      </c:barChart>
      <c:catAx>
        <c:axId val="171341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48428495"/>
        <c:crosses val="autoZero"/>
        <c:auto val="1"/>
        <c:lblAlgn val="ctr"/>
        <c:lblOffset val="100"/>
        <c:noMultiLvlLbl val="0"/>
      </c:catAx>
      <c:valAx>
        <c:axId val="16484284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341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28020063065888"/>
          <c:y val="0.13265529308836396"/>
          <c:w val="0.70923731408573942"/>
          <c:h val="9.320465150189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Did the provider</a:t>
            </a:r>
            <a:r>
              <a:rPr lang="en-US" baseline="0"/>
              <a:t> refer to: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004069796653723"/>
          <c:y val="0.14161467889908258"/>
          <c:w val="0.55923154774294959"/>
          <c:h val="0.77255681571913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Sheet1!$B$416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Sheet1!$A$417:$A$425</c:f>
              <c:strCache>
                <c:ptCount val="9"/>
                <c:pt idx="0">
                  <c:v>How the test is done</c:v>
                </c:pt>
                <c:pt idx="1">
                  <c:v>How to interpret the results</c:v>
                </c:pt>
                <c:pt idx="2">
                  <c:v>The instruction manual was enclosed</c:v>
                </c:pt>
                <c:pt idx="3">
                  <c:v>Referred to beselfsure website</c:v>
                </c:pt>
                <c:pt idx="4">
                  <c:v>Referred to HIVST facebook page</c:v>
                </c:pt>
                <c:pt idx="5">
                  <c:v>Referred to HIVST twitter handle</c:v>
                </c:pt>
                <c:pt idx="6">
                  <c:v>Gave HIST helpline #</c:v>
                </c:pt>
                <c:pt idx="7">
                  <c:v>HIVST chatbot</c:v>
                </c:pt>
                <c:pt idx="8">
                  <c:v>Other</c:v>
                </c:pt>
              </c:strCache>
            </c:strRef>
          </c:cat>
          <c:val>
            <c:numRef>
              <c:f>Sheet1!$B$417:$B$425</c:f>
              <c:numCache>
                <c:formatCode>General</c:formatCode>
                <c:ptCount val="9"/>
                <c:pt idx="0">
                  <c:v>0.84209999999999996</c:v>
                </c:pt>
                <c:pt idx="1">
                  <c:v>0.84209999999999996</c:v>
                </c:pt>
                <c:pt idx="2">
                  <c:v>0.89470000000000005</c:v>
                </c:pt>
                <c:pt idx="3">
                  <c:v>0.1053</c:v>
                </c:pt>
                <c:pt idx="4">
                  <c:v>0</c:v>
                </c:pt>
                <c:pt idx="5">
                  <c:v>0</c:v>
                </c:pt>
                <c:pt idx="6">
                  <c:v>0.15790000000000001</c:v>
                </c:pt>
                <c:pt idx="7">
                  <c:v>0</c:v>
                </c:pt>
                <c:pt idx="8">
                  <c:v>5.2600000000000001E-2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1-4246-BFB8-588FEEEABF3D}"/>
            </c:ext>
          </c:extLst>
        </c:ser>
        <c:ser>
          <c:idx val="1"/>
          <c:order val="1"/>
          <c:tx>
            <c:strRef>
              <c:f>Sheet1!$C$416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Sheet1!$A$417:$A$425</c:f>
              <c:strCache>
                <c:ptCount val="9"/>
                <c:pt idx="0">
                  <c:v>How the test is done</c:v>
                </c:pt>
                <c:pt idx="1">
                  <c:v>How to interpret the results</c:v>
                </c:pt>
                <c:pt idx="2">
                  <c:v>The instruction manual was enclosed</c:v>
                </c:pt>
                <c:pt idx="3">
                  <c:v>Referred to beselfsure website</c:v>
                </c:pt>
                <c:pt idx="4">
                  <c:v>Referred to HIVST facebook page</c:v>
                </c:pt>
                <c:pt idx="5">
                  <c:v>Referred to HIVST twitter handle</c:v>
                </c:pt>
                <c:pt idx="6">
                  <c:v>Gave HIST helpline #</c:v>
                </c:pt>
                <c:pt idx="7">
                  <c:v>HIVST chatbot</c:v>
                </c:pt>
                <c:pt idx="8">
                  <c:v>Other</c:v>
                </c:pt>
              </c:strCache>
            </c:strRef>
          </c:cat>
          <c:val>
            <c:numRef>
              <c:f>Sheet1!$C$417:$C$425</c:f>
              <c:numCache>
                <c:formatCode>General</c:formatCode>
                <c:ptCount val="9"/>
                <c:pt idx="0">
                  <c:v>0.72729999999999995</c:v>
                </c:pt>
                <c:pt idx="1">
                  <c:v>0.77270000000000005</c:v>
                </c:pt>
                <c:pt idx="2">
                  <c:v>0.77270000000000005</c:v>
                </c:pt>
                <c:pt idx="3">
                  <c:v>9.0899999999999995E-2</c:v>
                </c:pt>
                <c:pt idx="4">
                  <c:v>4.5499999999999999E-2</c:v>
                </c:pt>
                <c:pt idx="5">
                  <c:v>0</c:v>
                </c:pt>
                <c:pt idx="6">
                  <c:v>0.18179999999999999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1-4246-BFB8-588FEEEAB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7897887"/>
        <c:axId val="1711444063"/>
      </c:barChart>
      <c:catAx>
        <c:axId val="1687897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1444063"/>
        <c:crosses val="autoZero"/>
        <c:auto val="1"/>
        <c:lblAlgn val="ctr"/>
        <c:lblOffset val="100"/>
        <c:noMultiLvlLbl val="0"/>
      </c:catAx>
      <c:valAx>
        <c:axId val="1711444063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8789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829518810148731"/>
          <c:y val="0.26923961569024046"/>
          <c:w val="0.38785406824146984"/>
          <c:h val="7.3879650364805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r>
              <a:rPr lang="en-US"/>
              <a:t>Did the provider answer any questions you had regarding use of the kit?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96356798683747"/>
          <c:y val="0.21942661013527157"/>
          <c:w val="0.86477810824737611"/>
          <c:h val="0.6732125052415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Sheet1!$B$434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Sheet1!$A$435:$A$437</c:f>
              <c:strCache>
                <c:ptCount val="3"/>
                <c:pt idx="0">
                  <c:v>No</c:v>
                </c:pt>
                <c:pt idx="1">
                  <c:v>Yes, satisfactorily</c:v>
                </c:pt>
                <c:pt idx="2">
                  <c:v>Yes, unsatisfactorily</c:v>
                </c:pt>
              </c:strCache>
            </c:strRef>
          </c:cat>
          <c:val>
            <c:numRef>
              <c:f>Sheet1!$B$435:$B$437</c:f>
              <c:numCache>
                <c:formatCode>General</c:formatCode>
                <c:ptCount val="3"/>
                <c:pt idx="0">
                  <c:v>0.31709999999999999</c:v>
                </c:pt>
                <c:pt idx="1">
                  <c:v>0.51219999999999999</c:v>
                </c:pt>
                <c:pt idx="2">
                  <c:v>0.17069999999999999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A-F546-9238-645A035E84A2}"/>
            </c:ext>
          </c:extLst>
        </c:ser>
        <c:ser>
          <c:idx val="1"/>
          <c:order val="1"/>
          <c:tx>
            <c:strRef>
              <c:f>Sheet1!$C$434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Sheet1!$A$435:$A$437</c:f>
              <c:strCache>
                <c:ptCount val="3"/>
                <c:pt idx="0">
                  <c:v>No</c:v>
                </c:pt>
                <c:pt idx="1">
                  <c:v>Yes, satisfactorily</c:v>
                </c:pt>
                <c:pt idx="2">
                  <c:v>Yes, unsatisfactorily</c:v>
                </c:pt>
              </c:strCache>
            </c:strRef>
          </c:cat>
          <c:val>
            <c:numRef>
              <c:f>Sheet1!$C$435:$C$437</c:f>
              <c:numCache>
                <c:formatCode>General</c:formatCode>
                <c:ptCount val="3"/>
                <c:pt idx="0">
                  <c:v>0.21429999999999999</c:v>
                </c:pt>
                <c:pt idx="1">
                  <c:v>0.42859999999999998</c:v>
                </c:pt>
                <c:pt idx="2">
                  <c:v>0.35709999999999997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FA-F546-9238-645A035E8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3419359"/>
        <c:axId val="1648428495"/>
      </c:barChart>
      <c:catAx>
        <c:axId val="171341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48428495"/>
        <c:crosses val="autoZero"/>
        <c:auto val="1"/>
        <c:lblAlgn val="ctr"/>
        <c:lblOffset val="100"/>
        <c:noMultiLvlLbl val="0"/>
      </c:catAx>
      <c:valAx>
        <c:axId val="16484284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341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263927823116886"/>
          <c:y val="0.20024788568095656"/>
          <c:w val="0.33423723297503999"/>
          <c:h val="0.21820465150189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r>
              <a:rPr lang="en-US"/>
              <a:t>Did the Provider: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96356798683747"/>
          <c:y val="0.18392351997666959"/>
          <c:w val="0.86477810824737611"/>
          <c:h val="0.708715368912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Sheet1!$B$359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395116537180911E-3"/>
                  <c:y val="7.502916302128816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21-9D4C-A695-4B718FA2DD7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Sheet1!$A$360:$A$363</c:f>
              <c:strCache>
                <c:ptCount val="4"/>
                <c:pt idx="0">
                  <c:v>Ask your age**</c:v>
                </c:pt>
                <c:pt idx="1">
                  <c:v>Ask if you'd ever tested for HIV before*</c:v>
                </c:pt>
                <c:pt idx="2">
                  <c:v>Offer any pre-counseling</c:v>
                </c:pt>
                <c:pt idx="3">
                  <c:v>Give you information about how to correctly use the kit?</c:v>
                </c:pt>
              </c:strCache>
            </c:strRef>
          </c:cat>
          <c:val>
            <c:numRef>
              <c:f>Sheet1!$B$360:$B$363</c:f>
              <c:numCache>
                <c:formatCode>General</c:formatCode>
                <c:ptCount val="4"/>
                <c:pt idx="0">
                  <c:v>0.17069999999999999</c:v>
                </c:pt>
                <c:pt idx="1">
                  <c:v>0.31709999999999999</c:v>
                </c:pt>
                <c:pt idx="2">
                  <c:v>0.29270000000000002</c:v>
                </c:pt>
                <c:pt idx="3">
                  <c:v>0.73170000000000002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1-9D4C-A695-4B718FA2DD78}"/>
            </c:ext>
          </c:extLst>
        </c:ser>
        <c:ser>
          <c:idx val="1"/>
          <c:order val="1"/>
          <c:tx>
            <c:strRef>
              <c:f>Sheet1!$C$359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Sheet1!$A$360:$A$363</c:f>
              <c:strCache>
                <c:ptCount val="4"/>
                <c:pt idx="0">
                  <c:v>Ask your age**</c:v>
                </c:pt>
                <c:pt idx="1">
                  <c:v>Ask if you'd ever tested for HIV before*</c:v>
                </c:pt>
                <c:pt idx="2">
                  <c:v>Offer any pre-counseling</c:v>
                </c:pt>
                <c:pt idx="3">
                  <c:v>Give you information about how to correctly use the kit?</c:v>
                </c:pt>
              </c:strCache>
            </c:strRef>
          </c:cat>
          <c:val>
            <c:numRef>
              <c:f>Sheet1!$C$360:$C$363</c:f>
              <c:numCache>
                <c:formatCode>General</c:formatCode>
                <c:ptCount val="4"/>
                <c:pt idx="0">
                  <c:v>0.64290000000000003</c:v>
                </c:pt>
                <c:pt idx="1">
                  <c:v>0.64290000000000003</c:v>
                </c:pt>
                <c:pt idx="2">
                  <c:v>0.42859999999999998</c:v>
                </c:pt>
                <c:pt idx="3">
                  <c:v>0.85709999999999997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1-9D4C-A695-4B718FA2D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3419359"/>
        <c:axId val="1648428495"/>
      </c:barChart>
      <c:catAx>
        <c:axId val="171341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648428495"/>
        <c:crosses val="autoZero"/>
        <c:auto val="1"/>
        <c:lblAlgn val="ctr"/>
        <c:lblOffset val="100"/>
        <c:noMultiLvlLbl val="0"/>
      </c:catAx>
      <c:valAx>
        <c:axId val="16484284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171341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38020746851704"/>
          <c:y val="0.18172936716243804"/>
          <c:w val="0.33423723297503999"/>
          <c:h val="9.320465150189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9931400" y="5566136"/>
            <a:ext cx="2260600" cy="12743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719082"/>
            <a:ext cx="6705600" cy="685800"/>
          </a:xfrm>
        </p:spPr>
        <p:txBody>
          <a:bodyPr/>
          <a:lstStyle>
            <a:lvl1pPr marL="0" indent="0">
              <a:buNone/>
              <a:defRPr sz="18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INSERT NAME or more info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404882"/>
            <a:ext cx="8026400" cy="381000"/>
          </a:xfrm>
        </p:spPr>
        <p:txBody>
          <a:bodyPr/>
          <a:lstStyle>
            <a:lvl1pPr marL="0" indent="0"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1 January 2016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838200" y="4461230"/>
            <a:ext cx="9753600" cy="762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42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1" y="1828800"/>
            <a:ext cx="4707467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1828800"/>
            <a:ext cx="48768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29868" y="3810000"/>
            <a:ext cx="484293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7F09CF4E-4090-4222-80FF-4421927194DA}" type="slidenum">
              <a:rPr lang="en-US">
                <a:solidFill>
                  <a:srgbClr val="EE8616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990600"/>
            <a:ext cx="97536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773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F2ABA7-423C-41B5-9625-1F015DD27D6F}" type="slidenum">
              <a:rPr lang="en-US">
                <a:solidFill>
                  <a:srgbClr val="EE8616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EE8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noFill/>
              <a:latin typeface="Times" pitchFamily="27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90800"/>
            <a:ext cx="12192000" cy="762000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386959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Connect with us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2412076"/>
            <a:ext cx="618835" cy="616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3450475"/>
            <a:ext cx="618835" cy="616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4488874"/>
            <a:ext cx="618835" cy="616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1" y="2412076"/>
            <a:ext cx="618835" cy="61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89" y="3419994"/>
            <a:ext cx="618835" cy="616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1" y="4488874"/>
            <a:ext cx="618835" cy="6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d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3810000"/>
            <a:ext cx="14224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/>
              <a:t>Donor logo here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251200" y="3810000"/>
            <a:ext cx="14224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/>
              <a:t>Donor logo here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384800" y="3810000"/>
            <a:ext cx="14224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/>
              <a:t>Donor logo here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540567" y="3810000"/>
            <a:ext cx="14224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/>
              <a:t>Donor logo here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9550400" y="3810000"/>
            <a:ext cx="1422400" cy="10668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/>
              <a:t>Donor logo here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819406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EE8616"/>
                </a:solidFill>
                <a:ea typeface="Arial" charset="0"/>
                <a:cs typeface="Arial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540719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2438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27" charset="0"/>
              </a:rPr>
              <a:t> </a:t>
            </a:r>
            <a:r>
              <a:rPr lang="en-US" sz="6000">
                <a:solidFill>
                  <a:srgbClr val="EE8616"/>
                </a:solidFill>
              </a:rPr>
              <a:t>Questions? </a:t>
            </a:r>
            <a:br>
              <a:rPr lang="en-US" sz="6000">
                <a:solidFill>
                  <a:srgbClr val="EE8616"/>
                </a:solidFill>
              </a:rPr>
            </a:br>
            <a:r>
              <a:rPr lang="en-US" sz="6000">
                <a:solidFill>
                  <a:srgbClr val="EE8616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67524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379F70-CBCC-D84A-A951-9E991E0F66E0}" type="datetimeFigureOut">
              <a:rPr lang="en-US" smtClean="0"/>
              <a:t>7/21/19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0DDC-78B7-3140-9909-E6286F85BB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8390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6" y="1151931"/>
            <a:ext cx="9810751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6" y="3536156"/>
            <a:ext cx="9810751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084184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9931400" y="5566136"/>
            <a:ext cx="2260600" cy="12743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27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719082"/>
            <a:ext cx="6705600" cy="685800"/>
          </a:xfrm>
        </p:spPr>
        <p:txBody>
          <a:bodyPr/>
          <a:lstStyle>
            <a:lvl1pPr marL="0" indent="0">
              <a:buNone/>
              <a:defRPr sz="18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INSERT NAME or more info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404882"/>
            <a:ext cx="8026400" cy="381000"/>
          </a:xfrm>
        </p:spPr>
        <p:txBody>
          <a:bodyPr/>
          <a:lstStyle>
            <a:lvl1pPr marL="0" indent="0"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1 January 2016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838200" y="4648200"/>
            <a:ext cx="9753600" cy="7620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335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13" hasCustomPrompt="1"/>
          </p:nvPr>
        </p:nvSpPr>
        <p:spPr>
          <a:xfrm>
            <a:off x="812800" y="3048000"/>
            <a:ext cx="10210800" cy="660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23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Use over need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F2ABA7-423C-41B5-9625-1F015DD27D6F}" type="slidenum">
              <a:rPr lang="en-US">
                <a:solidFill>
                  <a:srgbClr val="EE8616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EE861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68800" y="3733800"/>
            <a:ext cx="28448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use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31200" y="3733800"/>
            <a:ext cx="2844800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267350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828800"/>
            <a:ext cx="9990667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990600"/>
            <a:ext cx="97536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0" y="64008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9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1" y="1752600"/>
            <a:ext cx="4707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868" y="1752600"/>
            <a:ext cx="48429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7DC832D5-EC85-4D26-8EF6-CF56E74AEF02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990600"/>
            <a:ext cx="97536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217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057400"/>
            <a:ext cx="4775200" cy="411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743206"/>
            <a:ext cx="4777317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828800"/>
            <a:ext cx="47794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743200"/>
            <a:ext cx="4775200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033CA63E-CF4B-4425-AFBF-2D00061DDF27}" type="slidenum">
              <a:rPr lang="en-US">
                <a:solidFill>
                  <a:srgbClr val="EE8616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990600"/>
            <a:ext cx="97536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24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2C77BD59-AB6A-480E-8037-410EA628C7E5}" type="slidenum">
              <a:rPr lang="en-US">
                <a:solidFill>
                  <a:srgbClr val="EE8616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990600"/>
            <a:ext cx="97536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34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7536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1066806"/>
            <a:ext cx="97536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86400"/>
            <a:ext cx="97536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E5B22B37-D556-46B7-BFA3-9FD0B9267130}" type="slidenum">
              <a:rPr lang="en-US">
                <a:solidFill>
                  <a:srgbClr val="EE8616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0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990600"/>
            <a:ext cx="975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1" y="1905000"/>
            <a:ext cx="99906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538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dirty="0">
                <a:latin typeface="Montserrat-Regular"/>
                <a:cs typeface="Montserrat-Regular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192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 smtClean="0">
                <a:solidFill>
                  <a:schemeClr val="accent1"/>
                </a:solidFill>
                <a:latin typeface="Montserrat-Regular"/>
                <a:cs typeface="Montserrat-Regular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F2ABA7-423C-41B5-9625-1F015DD27D6F}" type="slidenum">
              <a:rPr lang="en-US">
                <a:solidFill>
                  <a:srgbClr val="EE861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EE86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769600" y="6019800"/>
            <a:ext cx="114582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5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0" i="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Font typeface="Wingdings" pitchFamily="2" charset="2"/>
        <a:buChar char="§"/>
        <a:defRPr sz="24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•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–"/>
        <a:defRPr sz="2000">
          <a:solidFill>
            <a:schemeClr val="tx1"/>
          </a:solidFill>
          <a:latin typeface="+mn-lt"/>
          <a:cs typeface="Roboto Thin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EE8616"/>
        </a:buClr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5719082"/>
            <a:ext cx="8026400" cy="685800"/>
          </a:xfrm>
        </p:spPr>
        <p:txBody>
          <a:bodyPr/>
          <a:lstStyle/>
          <a:p>
            <a:r>
              <a:rPr lang="en-US" b="0" dirty="0"/>
              <a:t>Kristen M. Little, Christine </a:t>
            </a:r>
            <a:r>
              <a:rPr lang="en-US" b="0" dirty="0" err="1"/>
              <a:t>Odour</a:t>
            </a:r>
            <a:r>
              <a:rPr lang="en-US" b="0" dirty="0"/>
              <a:t>, Heather </a:t>
            </a:r>
            <a:r>
              <a:rPr lang="en-US" b="0" dirty="0" err="1"/>
              <a:t>Awsumb</a:t>
            </a:r>
            <a:r>
              <a:rPr lang="en-US" b="0" dirty="0"/>
              <a:t>, </a:t>
            </a:r>
            <a:r>
              <a:rPr lang="en-US" b="0" dirty="0" err="1"/>
              <a:t>Hildah</a:t>
            </a:r>
            <a:r>
              <a:rPr lang="en-US" b="0" dirty="0"/>
              <a:t> Essendi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6066064"/>
            <a:ext cx="8026400" cy="381000"/>
          </a:xfrm>
        </p:spPr>
        <p:txBody>
          <a:bodyPr/>
          <a:lstStyle/>
          <a:p>
            <a:r>
              <a:rPr lang="en-US" dirty="0"/>
              <a:t>22 July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55624"/>
            <a:ext cx="10790208" cy="762000"/>
          </a:xfrm>
        </p:spPr>
        <p:txBody>
          <a:bodyPr/>
          <a:lstStyle/>
          <a:p>
            <a:r>
              <a:rPr lang="en-US" sz="3200" b="1" dirty="0">
                <a:solidFill>
                  <a:srgbClr val="003946"/>
                </a:solidFill>
              </a:rPr>
              <a:t>Private Sector HIV Self-Testing in Kenya: Insights from a Mystery Shopper Study</a:t>
            </a:r>
          </a:p>
        </p:txBody>
      </p:sp>
    </p:spTree>
    <p:extLst>
      <p:ext uri="{BB962C8B-B14F-4D97-AF65-F5344CB8AC3E}">
        <p14:creationId xmlns:p14="http://schemas.microsoft.com/office/powerpoint/2010/main" val="164801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D32B0-1CDA-774A-95BE-A7397A5A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194560"/>
            <a:ext cx="2540000" cy="3825240"/>
          </a:xfrm>
        </p:spPr>
        <p:txBody>
          <a:bodyPr/>
          <a:lstStyle/>
          <a:p>
            <a:r>
              <a:rPr lang="en-US" sz="2000" dirty="0"/>
              <a:t>8% (n=3) of HIVST kits given to mystery shoppers in pharmacies were not QA’d kits</a:t>
            </a:r>
          </a:p>
          <a:p>
            <a:pPr lvl="1"/>
            <a:r>
              <a:rPr lang="en-US" sz="1600" dirty="0"/>
              <a:t>Repackaged professional use tests</a:t>
            </a:r>
          </a:p>
          <a:p>
            <a:pPr lvl="1"/>
            <a:r>
              <a:rPr lang="en-US" sz="1600" dirty="0"/>
              <a:t>Non </a:t>
            </a:r>
            <a:r>
              <a:rPr lang="en-US" sz="1600" dirty="0" err="1"/>
              <a:t>PQ’d</a:t>
            </a:r>
            <a:r>
              <a:rPr lang="en-US" sz="1600" dirty="0"/>
              <a:t> kits manufactured in China &amp; South Africa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B504C8-CA5B-C147-9D84-85C9138B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Non-quality assured HIVST also distributed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1B040-5D98-924E-960A-F731DE610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10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74B2E9D-D278-8343-A3A4-F398A26CE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045885"/>
              </p:ext>
            </p:extLst>
          </p:nvPr>
        </p:nvGraphicFramePr>
        <p:xfrm>
          <a:off x="4028439" y="2009140"/>
          <a:ext cx="694436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5DDC0C4-4DB8-B84F-BC4D-F1366A5BE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7A4084-BA5F-6A43-915B-2E8D7D6A6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255520"/>
            <a:ext cx="2878453" cy="3977640"/>
          </a:xfrm>
        </p:spPr>
        <p:txBody>
          <a:bodyPr/>
          <a:lstStyle/>
          <a:p>
            <a:r>
              <a:rPr lang="en-US" dirty="0"/>
              <a:t>While roughly 1/3 of providers explained the testing process without prompting, this was not standard</a:t>
            </a:r>
          </a:p>
          <a:p>
            <a:r>
              <a:rPr lang="en-US" dirty="0"/>
              <a:t>Few clients received no explanation at 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DACD0-E313-314A-AEB2-0A4404F5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76" y="1181100"/>
            <a:ext cx="10450286" cy="660400"/>
          </a:xfrm>
        </p:spPr>
        <p:txBody>
          <a:bodyPr/>
          <a:lstStyle/>
          <a:p>
            <a:r>
              <a:rPr lang="en-US" dirty="0"/>
              <a:t>Most providers are explaining the testing process, but many need client prompting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22A11-6444-9246-982A-50997C6C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11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18D1BC-078A-EA4A-BF74-B3A39DB82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227810"/>
              </p:ext>
            </p:extLst>
          </p:nvPr>
        </p:nvGraphicFramePr>
        <p:xfrm>
          <a:off x="4067177" y="2255520"/>
          <a:ext cx="7118985" cy="373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0A6192E-131D-D841-9B23-F2C66147E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4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EFD6F-2F0B-ED42-BC75-84DDD032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0" y="1936376"/>
            <a:ext cx="3108960" cy="4083424"/>
          </a:xfrm>
        </p:spPr>
        <p:txBody>
          <a:bodyPr/>
          <a:lstStyle/>
          <a:p>
            <a:r>
              <a:rPr lang="en-US" dirty="0"/>
              <a:t>Females more likely than males to receive all types of self-test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information about test use, interpretation, and post-test actions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9CA15-2623-6441-B547-338E6DC5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1012372"/>
            <a:ext cx="10485120" cy="660400"/>
          </a:xfrm>
        </p:spPr>
        <p:txBody>
          <a:bodyPr/>
          <a:lstStyle/>
          <a:p>
            <a:r>
              <a:rPr lang="en-US" dirty="0"/>
              <a:t>Most information is about test use &amp; interpretation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366DD-39AC-9F45-AE5D-1DC34CF010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12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D9FBB0-9B64-8B49-93B3-F95144A1E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681006"/>
              </p:ext>
            </p:extLst>
          </p:nvPr>
        </p:nvGraphicFramePr>
        <p:xfrm>
          <a:off x="277495" y="1828800"/>
          <a:ext cx="80740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17FBA42-BC32-5741-8562-0260B12FC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4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940D7-925B-664E-9BFA-DDCD4C87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920" y="2019300"/>
            <a:ext cx="4610948" cy="4191000"/>
          </a:xfrm>
        </p:spPr>
        <p:txBody>
          <a:bodyPr/>
          <a:lstStyle/>
          <a:p>
            <a:r>
              <a:rPr lang="en-US" dirty="0"/>
              <a:t>Most test kits (~80%) were sold for suggested price of 500Ksh</a:t>
            </a:r>
          </a:p>
          <a:p>
            <a:r>
              <a:rPr lang="en-US" dirty="0"/>
              <a:t>Actual price paid ranged from 0Ksh to 900Ksh</a:t>
            </a:r>
          </a:p>
          <a:p>
            <a:r>
              <a:rPr lang="en-US" dirty="0"/>
              <a:t>Four pharmacies sold test kits for prices above 500Ksh, despite a 500Ksh price sticker on the 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AC58C-22D3-154C-95CA-1DB6694C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of test kits was not always consistent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50DAE-0BED-2B4C-9B2E-CE168E30A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13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3A7B75-7908-3143-AD9B-44A81562F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598463"/>
              </p:ext>
            </p:extLst>
          </p:nvPr>
        </p:nvGraphicFramePr>
        <p:xfrm>
          <a:off x="673100" y="1828800"/>
          <a:ext cx="54229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A918BC9-1268-0A46-8B83-E96EC9036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AB22AF-39AA-B44E-8248-D79B7205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28800"/>
            <a:ext cx="11109960" cy="4191000"/>
          </a:xfrm>
        </p:spPr>
        <p:txBody>
          <a:bodyPr/>
          <a:lstStyle/>
          <a:p>
            <a:r>
              <a:rPr lang="en-US" sz="2800" i="1" dirty="0"/>
              <a:t>“…[the provider] convinced me that it’s cheaper and faster to use the [non-quality assured HIVST] costing 150Ksh [because] it’s easy to interpret the result” </a:t>
            </a:r>
          </a:p>
          <a:p>
            <a:endParaRPr lang="en-US" sz="1600" i="1" dirty="0"/>
          </a:p>
          <a:p>
            <a:r>
              <a:rPr lang="en-US" sz="2800" i="1" dirty="0"/>
              <a:t>”Provider prefers INSTI over OraQuick, stating that OraQuick is preferred for people with diabetes or those with a blood clotting problem.” </a:t>
            </a:r>
          </a:p>
          <a:p>
            <a:endParaRPr lang="en-US" sz="1600" i="1" dirty="0"/>
          </a:p>
          <a:p>
            <a:r>
              <a:rPr lang="en-US" sz="2800" i="1" dirty="0"/>
              <a:t>“The provider preferred that I purchase the INSTI testing kit since it’s blood-based.”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1EAA54-5BD9-5645-BC42-4C15010E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Providers Mediate End-User’s Test Kit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DFCFB-DEAB-8040-89C8-99CD5D410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14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860DF-5EC3-2D40-AED4-9B544515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AC7B0-8F58-9744-91DC-5951118BB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0F2F2-F7B7-4248-B544-6833550A87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2540000" cy="304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15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8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79CF66-D9D4-D249-A02D-B0CFC670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9901518" cy="4191000"/>
          </a:xfrm>
        </p:spPr>
        <p:txBody>
          <a:bodyPr/>
          <a:lstStyle/>
          <a:p>
            <a:r>
              <a:rPr lang="en-US" sz="2000" dirty="0"/>
              <a:t>Mystery shopper survey provided a unique source of information about the quality of HIVST services in the private sector</a:t>
            </a:r>
          </a:p>
          <a:p>
            <a:r>
              <a:rPr lang="en-US" sz="2000" dirty="0"/>
              <a:t>Identified important quality issues in service provision difficult to collect through routine monitoring systems</a:t>
            </a:r>
          </a:p>
          <a:p>
            <a:pPr lvl="1"/>
            <a:r>
              <a:rPr lang="en-US" sz="1800" dirty="0"/>
              <a:t>Inconsistent price</a:t>
            </a:r>
          </a:p>
          <a:p>
            <a:pPr lvl="1"/>
            <a:r>
              <a:rPr lang="en-US" sz="1800" dirty="0"/>
              <a:t>Non-quality-assured products</a:t>
            </a:r>
          </a:p>
          <a:p>
            <a:pPr lvl="1"/>
            <a:r>
              <a:rPr lang="en-US" sz="1800" dirty="0"/>
              <a:t>Location of test kits</a:t>
            </a:r>
          </a:p>
          <a:p>
            <a:pPr lvl="1"/>
            <a:r>
              <a:rPr lang="en-US" sz="1800" dirty="0"/>
              <a:t>Stock-outs</a:t>
            </a:r>
          </a:p>
          <a:p>
            <a:pPr lvl="1"/>
            <a:r>
              <a:rPr lang="en-US" sz="1800" dirty="0"/>
              <a:t>Provider mediation of test kit choice</a:t>
            </a:r>
          </a:p>
          <a:p>
            <a:r>
              <a:rPr lang="en-US" sz="2000" dirty="0"/>
              <a:t>Will be conducted quarterly as a form of monitoring in the second phase of the project</a:t>
            </a:r>
          </a:p>
          <a:p>
            <a:r>
              <a:rPr lang="en-US" sz="2000" dirty="0"/>
              <a:t>Providers may need more ongoing support to answer client questions confidently and accurately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BA3B7-81C7-F74C-875D-A08115C6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D7E79-C5E6-814C-BD0C-F9AEF2DF4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16</a:t>
            </a:fld>
            <a:endParaRPr lang="en-US" sz="1400" dirty="0">
              <a:solidFill>
                <a:srgbClr val="EE8616"/>
              </a:solidFill>
              <a:latin typeface="Times" pitchFamily="27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63D13-D2B0-614C-BB46-D9B65109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6EDC38-508A-CE43-9165-66132EF8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Colleagues at PSI and PS Kenya</a:t>
            </a:r>
          </a:p>
          <a:p>
            <a:r>
              <a:rPr lang="en-US" dirty="0"/>
              <a:t>Children’s Investment Fund Foundation</a:t>
            </a:r>
          </a:p>
          <a:p>
            <a:r>
              <a:rPr lang="en-US" dirty="0"/>
              <a:t>Mystery shoppers</a:t>
            </a:r>
          </a:p>
          <a:p>
            <a:r>
              <a:rPr lang="en-US" dirty="0"/>
              <a:t>Providers participating in the pilot project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AC967D-E3EC-844F-9EFD-94EE57C8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61B34D-1823-B343-9333-4B9FF359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6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5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AC7B0-8F58-9744-91DC-5951118BB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0F2F2-F7B7-4248-B544-6833550A87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2540000" cy="304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19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3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4E6D9-624A-1F42-B661-0FD00516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conflicts of interest to declare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1A62A3-BF08-7B46-AC65-B376A829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6C4A0-9481-6746-A9EB-2E4A29347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2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DA89A-9AB0-124B-8A55-2875D775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FE09B1-ADA7-F14A-963D-AD9B3286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55" y="2272553"/>
            <a:ext cx="3970730" cy="3182470"/>
          </a:xfrm>
        </p:spPr>
        <p:txBody>
          <a:bodyPr/>
          <a:lstStyle/>
          <a:p>
            <a:r>
              <a:rPr lang="en-US" dirty="0"/>
              <a:t>Most test support information provided was about test performance, result interpretation, and IFU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Providers rarely mentioned the website, helpline, or other sources of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3EF32-9335-2546-AD7C-D21C4E3B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68400"/>
            <a:ext cx="9753600" cy="660400"/>
          </a:xfrm>
        </p:spPr>
        <p:txBody>
          <a:bodyPr/>
          <a:lstStyle/>
          <a:p>
            <a:r>
              <a:rPr lang="en-US" dirty="0"/>
              <a:t>Limited information was provided about other sources of test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B314-487D-594A-B280-4C8DD2787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20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75AADD-7997-0B47-BD29-317913D63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481010"/>
              </p:ext>
            </p:extLst>
          </p:nvPr>
        </p:nvGraphicFramePr>
        <p:xfrm>
          <a:off x="4426585" y="1828800"/>
          <a:ext cx="69659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4A09A7-ACF1-4144-9CB0-68FD08FE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1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C3B07B-D5C7-5649-8D87-68D5EC07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377440"/>
            <a:ext cx="3442446" cy="3383280"/>
          </a:xfrm>
        </p:spPr>
        <p:txBody>
          <a:bodyPr/>
          <a:lstStyle/>
          <a:p>
            <a:r>
              <a:rPr lang="en-US" dirty="0"/>
              <a:t>49% of mystery shoppers in pharmacies and 57% of those in health facilities either did not have their questions answered, or the questions were not answered satisfactorily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70064-7507-7347-B651-77E9474C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148080"/>
            <a:ext cx="9753600" cy="660400"/>
          </a:xfrm>
        </p:spPr>
        <p:txBody>
          <a:bodyPr/>
          <a:lstStyle/>
          <a:p>
            <a:r>
              <a:rPr lang="en-US" dirty="0"/>
              <a:t>End-user questions were usually answered, but not always satisfactorily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9CF7-36D3-2247-BC98-E46F5D9A8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21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64E822-B1C3-194F-95CF-FE3118AD7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066642"/>
              </p:ext>
            </p:extLst>
          </p:nvPr>
        </p:nvGraphicFramePr>
        <p:xfrm>
          <a:off x="4208929" y="2118360"/>
          <a:ext cx="6763870" cy="406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862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08665B-2047-944B-B168-0125F12B4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120" y="1828800"/>
            <a:ext cx="3391748" cy="4191000"/>
          </a:xfrm>
        </p:spPr>
        <p:txBody>
          <a:bodyPr/>
          <a:lstStyle/>
          <a:p>
            <a:r>
              <a:rPr lang="en-US" dirty="0"/>
              <a:t>Providers asked to collect data on age, sex, and HIV testing history and to provide direct assistance to adolescents</a:t>
            </a:r>
          </a:p>
          <a:p>
            <a:r>
              <a:rPr lang="en-US" dirty="0"/>
              <a:t>These activities conducted more frequently at health facilities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E38F5-AD1F-5944-93CB-BEEBE533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data collection was uneven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0C757-B222-404A-BE1B-418DCCF28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22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F23CEA-6DCA-4E4A-8276-BA16F80C8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859334"/>
              </p:ext>
            </p:extLst>
          </p:nvPr>
        </p:nvGraphicFramePr>
        <p:xfrm>
          <a:off x="652146" y="1774824"/>
          <a:ext cx="655955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36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D70F16-5F1D-414F-B883-3086508F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0" y="2407920"/>
            <a:ext cx="3285068" cy="3611880"/>
          </a:xfrm>
        </p:spPr>
        <p:txBody>
          <a:bodyPr/>
          <a:lstStyle/>
          <a:p>
            <a:r>
              <a:rPr lang="en-US" dirty="0"/>
              <a:t>Most clients received some form of assistance in both pharmacies and health facilities</a:t>
            </a:r>
          </a:p>
          <a:p>
            <a:r>
              <a:rPr lang="en-US" dirty="0"/>
              <a:t>Roughly half had to explicitly request that assistance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7FCBF-676E-F148-8174-8F6D8ED3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57514"/>
            <a:ext cx="9753600" cy="660400"/>
          </a:xfrm>
        </p:spPr>
        <p:txBody>
          <a:bodyPr/>
          <a:lstStyle/>
          <a:p>
            <a:r>
              <a:rPr lang="en-US" dirty="0"/>
              <a:t>Indirect assistance with test performance was typically provided to consumers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1C4D6-2431-E944-8040-14C10533F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23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20CAF7-A673-9D44-8BB1-84031AEE4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463"/>
              </p:ext>
            </p:extLst>
          </p:nvPr>
        </p:nvGraphicFramePr>
        <p:xfrm>
          <a:off x="1219200" y="2209800"/>
          <a:ext cx="633984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276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9D6AD-6A99-C242-A424-6C477CC7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251" y="2082800"/>
            <a:ext cx="3246829" cy="4191000"/>
          </a:xfrm>
        </p:spPr>
        <p:txBody>
          <a:bodyPr/>
          <a:lstStyle/>
          <a:p>
            <a:r>
              <a:rPr lang="en-US" dirty="0"/>
              <a:t>Facilities provided with demand creation materials to display</a:t>
            </a:r>
          </a:p>
          <a:p>
            <a:r>
              <a:rPr lang="en-US" dirty="0"/>
              <a:t>Presence of materials more common in health facilities (79%) compared to pharmacies (56%)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36845A-5E7A-184D-90FD-8C068262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of HIVST signage varied significantly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B5B8B-9BE8-DC43-ADCD-E4F194EC7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24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827C18-CA2E-3245-93D4-9D3D43C58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146604"/>
              </p:ext>
            </p:extLst>
          </p:nvPr>
        </p:nvGraphicFramePr>
        <p:xfrm>
          <a:off x="982131" y="1651000"/>
          <a:ext cx="7077347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2418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4AFE40-6566-0B45-8550-119D1250F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03120"/>
            <a:ext cx="4572000" cy="419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BDA19-665D-874A-B51E-C7A70159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15060"/>
            <a:ext cx="9753600" cy="660400"/>
          </a:xfrm>
        </p:spPr>
        <p:txBody>
          <a:bodyPr/>
          <a:lstStyle/>
          <a:p>
            <a:r>
              <a:rPr lang="en-US" dirty="0"/>
              <a:t>Offers of professional use testing common at health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9B8EF-789A-BB47-87A9-5C471372B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25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483713-3CFD-1242-B41B-749F577CF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19104"/>
              </p:ext>
            </p:extLst>
          </p:nvPr>
        </p:nvGraphicFramePr>
        <p:xfrm>
          <a:off x="6400802" y="1813560"/>
          <a:ext cx="4572000" cy="435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78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CCE315-792D-8147-9CCB-95A1F5C0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61" y="1882588"/>
            <a:ext cx="10497878" cy="39848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Introduce HIV self-testing to private sector in Kenya</a:t>
            </a:r>
          </a:p>
          <a:p>
            <a:pPr marL="742941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Private pharmacies &amp; clinics </a:t>
            </a:r>
          </a:p>
          <a:p>
            <a:pPr marL="114298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Provided self-testing service delivery training to all outlets</a:t>
            </a:r>
          </a:p>
          <a:p>
            <a:pPr marL="742941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Nairobi and Mombasa</a:t>
            </a:r>
          </a:p>
          <a:p>
            <a:pPr marL="742941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Blood-based &amp; oral-fluid test kits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Understand elements needed for a sustainable private sector self-test market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Ability to reach targeted end-user groups with HIVST in the private sector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Adolescents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Young adult men and women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C602C5-5FCD-BB46-B6CE-7BB3445D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HIVST Demonstration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0A47-16A7-A048-B8E1-FDD612C0C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3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A3107-1BC5-4D42-8716-FE8C0E82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3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4FA878-A735-0142-A447-B0D058639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Research Objective: </a:t>
            </a:r>
            <a:r>
              <a:rPr lang="en-US" sz="2800" dirty="0"/>
              <a:t>To understand the private sector’s ability to reach adolescents and young people with high quality HIV self-testing (HIVST) services</a:t>
            </a:r>
          </a:p>
          <a:p>
            <a:pPr lvl="1"/>
            <a:endParaRPr lang="en-US" sz="2400" dirty="0"/>
          </a:p>
          <a:p>
            <a:r>
              <a:rPr lang="en-US" sz="2800" dirty="0"/>
              <a:t>We conducted a mystery shopper study at pharmacies and private health facilities participating in an HIVST demonstration project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602CAD-557C-314F-9DD0-EC6E92F0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Shopper Study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68D34-D54E-1847-80ED-E72C9953E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4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FB7C1-01BF-1140-9593-FA2EF380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4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8E4E16-9112-724D-B8C4-51A06903C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Outlets carrying HIVST kits as part of the demonstration project were randomly selected for the study</a:t>
            </a:r>
          </a:p>
          <a:p>
            <a:r>
              <a:rPr lang="en-US" sz="2800" dirty="0"/>
              <a:t>Facility owners provided verbal consent</a:t>
            </a:r>
          </a:p>
          <a:p>
            <a:pPr lvl="1"/>
            <a:r>
              <a:rPr lang="en-US" sz="2400" dirty="0"/>
              <a:t>Were not informed about the date or time of visits</a:t>
            </a:r>
          </a:p>
          <a:p>
            <a:r>
              <a:rPr lang="en-US" sz="2800" dirty="0"/>
              <a:t>Mystery shoppers ages 18-30 recruited for study</a:t>
            </a:r>
          </a:p>
          <a:p>
            <a:pPr lvl="1"/>
            <a:r>
              <a:rPr lang="en-US" sz="2400" dirty="0"/>
              <a:t>Provided a two day training and pilot testing of survey instrument</a:t>
            </a:r>
          </a:p>
          <a:p>
            <a:r>
              <a:rPr lang="en-US" sz="2800" dirty="0"/>
              <a:t>Visited facilities and attempted to purchase a quality-assured HIVST kit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4BA45A-1809-E349-8957-1FE31E97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70711-6A90-D74B-A505-4191D951F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5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F8544-706D-BE4D-BAD9-60D3DC00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6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FFA2FD-898C-8241-870D-D0378CFE4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one of 14 pre-defined mystery shopper scenarios  </a:t>
            </a:r>
          </a:p>
          <a:p>
            <a:pPr lvl="1"/>
            <a:r>
              <a:rPr lang="en-US" dirty="0"/>
              <a:t>Shopper’s age (range: 16-24 years)</a:t>
            </a:r>
          </a:p>
          <a:p>
            <a:pPr lvl="1"/>
            <a:r>
              <a:rPr lang="en-US" dirty="0"/>
              <a:t>Reason for testing</a:t>
            </a:r>
          </a:p>
          <a:p>
            <a:pPr lvl="1"/>
            <a:r>
              <a:rPr lang="en-US" dirty="0"/>
              <a:t>Type of kit to be purchased</a:t>
            </a:r>
          </a:p>
          <a:p>
            <a:pPr lvl="1"/>
            <a:r>
              <a:rPr lang="en-US" dirty="0"/>
              <a:t>Questions to ask the provider.  </a:t>
            </a:r>
          </a:p>
          <a:p>
            <a:r>
              <a:rPr lang="en-US" dirty="0"/>
              <a:t>Immediately after the visit, shoppers were interviewed about their experiences using a structured guide administered by a trained data collector</a:t>
            </a:r>
          </a:p>
          <a:p>
            <a:pPr lvl="1"/>
            <a:r>
              <a:rPr lang="en-US" dirty="0"/>
              <a:t>Quantitative and some qualitative data collected</a:t>
            </a:r>
          </a:p>
          <a:p>
            <a:r>
              <a:rPr lang="en-US" dirty="0"/>
              <a:t>Analyzed using Stata 15.0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D2FD4B-5808-F845-90D5-E2C77874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9F2D1-3492-D64C-A915-DC76F34A2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6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447B8-E1A4-E948-9DD1-0F7065B7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3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97622F-5C7E-5A45-858D-FDF005F3F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5944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BA387-D9DE-9443-93F2-7F6E461E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0172" y="1871330"/>
            <a:ext cx="3487479" cy="4191000"/>
          </a:xfrm>
        </p:spPr>
        <p:txBody>
          <a:bodyPr/>
          <a:lstStyle/>
          <a:p>
            <a:r>
              <a:rPr lang="en-US" dirty="0"/>
              <a:t>Visits evenly split between facilities in Nairobi (n=27) and Mombasa (n=28)</a:t>
            </a:r>
          </a:p>
          <a:p>
            <a:endParaRPr lang="en-US" dirty="0"/>
          </a:p>
          <a:p>
            <a:r>
              <a:rPr lang="en-US" dirty="0"/>
              <a:t>Most visits (n=41) were to pharmacies, though some visits (n=14) to private health facilities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3D2E7-F833-FC40-8339-9BE9F79A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 of visits made to pharmacies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C2D21-0410-8042-802B-3A20A9EF6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8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B98464-5062-DE4D-882B-78562C2EC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695136"/>
              </p:ext>
            </p:extLst>
          </p:nvPr>
        </p:nvGraphicFramePr>
        <p:xfrm>
          <a:off x="514349" y="1828800"/>
          <a:ext cx="707729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D1517E-C41F-5144-B1DA-4AD2C7807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9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7AA9F-F3FD-6E4C-A856-BD887439D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418" y="1813072"/>
            <a:ext cx="3629892" cy="4892527"/>
          </a:xfrm>
        </p:spPr>
        <p:txBody>
          <a:bodyPr/>
          <a:lstStyle/>
          <a:p>
            <a:r>
              <a:rPr lang="en-US" sz="2000" dirty="0"/>
              <a:t>Test kits most commonly stored in storage or back rooms in both pharmacies (41%) and health facilities (57%)</a:t>
            </a:r>
          </a:p>
          <a:p>
            <a:r>
              <a:rPr lang="en-US" sz="2000" dirty="0"/>
              <a:t>Less than a quarter of the pharmacies had test kits displayed on the shelves (24%)</a:t>
            </a:r>
          </a:p>
          <a:p>
            <a:r>
              <a:rPr lang="en-US" sz="2000" dirty="0"/>
              <a:t>7 facilities (13%) did not have any quality-assured HIVST kits in stock at the time of the visit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C8D2CF-F83E-424C-ACD0-E996F9DE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Self-test kits frequently stored out of 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0A06-DA20-9C42-A585-58FB99BF02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EE8616"/>
                </a:solidFill>
              </a:rPr>
              <a:t>page </a:t>
            </a:r>
            <a:fld id="{17665B4A-9771-46C1-B6FE-8AFE328D28BC}" type="slidenum">
              <a:rPr lang="en-US" smtClean="0">
                <a:solidFill>
                  <a:srgbClr val="EE8616"/>
                </a:solidFill>
              </a:rPr>
              <a:pPr>
                <a:defRPr/>
              </a:pPr>
              <a:t>9</a:t>
            </a:fld>
            <a:endParaRPr lang="en-US" sz="1400">
              <a:solidFill>
                <a:srgbClr val="EE8616"/>
              </a:solidFill>
              <a:latin typeface="Times" pitchFamily="27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EA2374-481A-A943-A1C5-AACC846B3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258038"/>
              </p:ext>
            </p:extLst>
          </p:nvPr>
        </p:nvGraphicFramePr>
        <p:xfrm>
          <a:off x="472440" y="1651000"/>
          <a:ext cx="6842760" cy="50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18E5EE-5D9D-664D-921D-9424D7713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12" y="5993583"/>
            <a:ext cx="1021976" cy="7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54444"/>
      </p:ext>
    </p:extLst>
  </p:cSld>
  <p:clrMapOvr>
    <a:masterClrMapping/>
  </p:clrMapOvr>
</p:sld>
</file>

<file path=ppt/theme/theme1.xml><?xml version="1.0" encoding="utf-8"?>
<a:theme xmlns:a="http://schemas.openxmlformats.org/drawingml/2006/main" name="PSI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8616"/>
      </a:accent1>
      <a:accent2>
        <a:srgbClr val="00B5E1"/>
      </a:accent2>
      <a:accent3>
        <a:srgbClr val="78A741"/>
      </a:accent3>
      <a:accent4>
        <a:srgbClr val="B4D23D"/>
      </a:accent4>
      <a:accent5>
        <a:srgbClr val="FEFFFF"/>
      </a:accent5>
      <a:accent6>
        <a:srgbClr val="BFBFBF"/>
      </a:accent6>
      <a:hlink>
        <a:srgbClr val="EE8616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1065</Words>
  <Application>Microsoft Macintosh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Futura Medium</vt:lpstr>
      <vt:lpstr>Montserrat-Regular</vt:lpstr>
      <vt:lpstr>Times</vt:lpstr>
      <vt:lpstr>Wingdings</vt:lpstr>
      <vt:lpstr>PSI THEME</vt:lpstr>
      <vt:lpstr>Private Sector HIV Self-Testing in Kenya: Insights from a Mystery Shopper Study</vt:lpstr>
      <vt:lpstr>Conflicts of Interest</vt:lpstr>
      <vt:lpstr>HIVST Demonstration Project</vt:lpstr>
      <vt:lpstr>Mystery Shopper Study Background</vt:lpstr>
      <vt:lpstr>Methods</vt:lpstr>
      <vt:lpstr>Methods</vt:lpstr>
      <vt:lpstr>PowerPoint Presentation</vt:lpstr>
      <vt:lpstr>Majority of visits made to pharmacies</vt:lpstr>
      <vt:lpstr>Self-test kits frequently stored out of sight</vt:lpstr>
      <vt:lpstr>Non-quality assured HIVST also distributed</vt:lpstr>
      <vt:lpstr>Most providers are explaining the testing process, but many need client prompting</vt:lpstr>
      <vt:lpstr>Most information is about test use &amp; interpretation</vt:lpstr>
      <vt:lpstr>Price of test kits was not always consistent</vt:lpstr>
      <vt:lpstr>Providers Mediate End-User’s Test Kit Choice</vt:lpstr>
      <vt:lpstr>PowerPoint Presentation</vt:lpstr>
      <vt:lpstr>Conclusions</vt:lpstr>
      <vt:lpstr>Acknowledgements</vt:lpstr>
      <vt:lpstr>PowerPoint Presentation</vt:lpstr>
      <vt:lpstr>PowerPoint Presentation</vt:lpstr>
      <vt:lpstr>Limited information was provided about other sources of test support</vt:lpstr>
      <vt:lpstr>End-user questions were usually answered, but not always satisfactorily </vt:lpstr>
      <vt:lpstr>Monitoring data collection was uneven</vt:lpstr>
      <vt:lpstr>Indirect assistance with test performance was typically provided to consumers</vt:lpstr>
      <vt:lpstr>Presence of HIVST signage varied significantly</vt:lpstr>
      <vt:lpstr>Offers of professional use testing common at health facilities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Sector HIV Self-Testing in Kenya: Insights from a Mystery Shopper Study</dc:title>
  <dc:creator>Kristen Little</dc:creator>
  <cp:lastModifiedBy>Kristen Little</cp:lastModifiedBy>
  <cp:revision>32</cp:revision>
  <dcterms:created xsi:type="dcterms:W3CDTF">2019-07-09T18:53:02Z</dcterms:created>
  <dcterms:modified xsi:type="dcterms:W3CDTF">2019-07-22T15:51:19Z</dcterms:modified>
</cp:coreProperties>
</file>